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  <p:sldMasterId id="2147483674" r:id="rId4"/>
  </p:sldMasterIdLst>
  <p:notesMasterIdLst>
    <p:notesMasterId r:id="rId21"/>
  </p:notesMasterIdLst>
  <p:handoutMasterIdLst>
    <p:handoutMasterId r:id="rId22"/>
  </p:handoutMasterIdLst>
  <p:sldIdLst>
    <p:sldId id="285" r:id="rId5"/>
    <p:sldId id="270" r:id="rId6"/>
    <p:sldId id="257" r:id="rId7"/>
    <p:sldId id="258" r:id="rId8"/>
    <p:sldId id="259" r:id="rId9"/>
    <p:sldId id="282" r:id="rId10"/>
    <p:sldId id="283" r:id="rId11"/>
    <p:sldId id="284" r:id="rId12"/>
    <p:sldId id="260" r:id="rId13"/>
    <p:sldId id="261" r:id="rId14"/>
    <p:sldId id="262" r:id="rId15"/>
    <p:sldId id="264" r:id="rId16"/>
    <p:sldId id="265" r:id="rId17"/>
    <p:sldId id="267" r:id="rId18"/>
    <p:sldId id="268" r:id="rId19"/>
    <p:sldId id="269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EC8A62-DBCE-1C46-A70C-72E980B4332B}" v="2" dt="2026-05-27T14:51:05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4"/>
    <p:restoredTop sz="96327"/>
  </p:normalViewPr>
  <p:slideViewPr>
    <p:cSldViewPr snapToGrid="0" snapToObjects="1" showGuides="1">
      <p:cViewPr varScale="1">
        <p:scale>
          <a:sx n="177" d="100"/>
          <a:sy n="177" d="100"/>
        </p:scale>
        <p:origin x="20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3880F62-F113-0445-AB98-579050A359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D6F4CA7-6014-6643-B4EE-9A16B25ACF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4CCEF-F48E-FA48-8928-BB43D2EF1C54}" type="datetimeFigureOut">
              <a:rPr lang="nl-NL" smtClean="0"/>
              <a:t>27-05-2026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737D413-5029-E043-A7E4-346600D175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E15517-0BE0-F948-BD60-D0F90D7FE0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40F16-C3AE-024F-9886-555891D2057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9684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622E5-2F7B-5647-AF60-98E35467C26B}" type="datetimeFigureOut">
              <a:rPr lang="nl-NL" smtClean="0"/>
              <a:t>27-05-2026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5B64C-7281-E945-B862-91E84458FA9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0144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le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525EB52-75F2-EE4D-B929-3ACED5436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802" y="5890691"/>
            <a:ext cx="6061534" cy="221018"/>
          </a:xfrm>
          <a:prstGeom prst="rect">
            <a:avLst/>
          </a:prstGeom>
        </p:spPr>
        <p:txBody>
          <a:bodyPr lIns="0" tIns="18000" rIns="0" bIns="18000">
            <a:noAutofit/>
          </a:bodyPr>
          <a:lstStyle>
            <a:lvl1pPr algn="l"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DDB66D1-B537-9742-94C8-12AC8FA9B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05800" y="6126834"/>
            <a:ext cx="6062400" cy="219600"/>
          </a:xfrm>
          <a:prstGeom prst="rect">
            <a:avLst/>
          </a:prstGeom>
        </p:spPr>
        <p:txBody>
          <a:bodyPr lIns="0" tIns="18000" rIns="0" bIns="18000" anchor="ctr" anchorCtr="0">
            <a:noAutofit/>
          </a:bodyPr>
          <a:lstStyle>
            <a:lvl1pPr algn="l">
              <a:defRPr/>
            </a:lvl1pPr>
          </a:lstStyle>
          <a:p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760BE9B-5267-F646-8B5D-1B3143B0D0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80AB30B7-231A-084B-89E9-2032BC374F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B0C55DF8-A2BF-334B-A907-C5DEEABEE7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2965450" cy="6858000"/>
          </a:xfrm>
          <a:prstGeom prst="rect">
            <a:avLst/>
          </a:prstGeom>
        </p:spPr>
      </p:pic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FD3911D7-2B10-D84E-9A70-5AD7F9007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05369" y="6361559"/>
            <a:ext cx="6062400" cy="219600"/>
          </a:xfrm>
          <a:prstGeom prst="rect">
            <a:avLst/>
          </a:prstGeom>
        </p:spPr>
        <p:txBody>
          <a:bodyPr lIns="0" tIns="18000" rIns="0" bIns="18000"/>
          <a:lstStyle>
            <a:lvl1pPr algn="l">
              <a:defRPr/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14328B-CB26-E645-B76B-ACD4D50E5F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82970" y="856801"/>
            <a:ext cx="9226061" cy="2572200"/>
          </a:xfrm>
        </p:spPr>
        <p:txBody>
          <a:bodyPr lIns="0" tIns="0" rIns="0" bIns="0" anchor="b">
            <a:normAutofit/>
          </a:bodyPr>
          <a:lstStyle>
            <a:lvl1pPr algn="ctr">
              <a:defRPr sz="5000"/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38BE92A-FCA9-5043-98BB-C9281B3B5C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2970" y="3738601"/>
            <a:ext cx="9226060" cy="1411624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5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toe te voegen</a:t>
            </a:r>
          </a:p>
        </p:txBody>
      </p:sp>
    </p:spTree>
    <p:extLst>
      <p:ext uri="{BB962C8B-B14F-4D97-AF65-F5344CB8AC3E}">
        <p14:creationId xmlns:p14="http://schemas.microsoft.com/office/powerpoint/2010/main" val="2098997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Blank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A1A431C-00AC-604E-AFA5-E7098882B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120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Blank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A1A431C-00AC-604E-AFA5-E7098882B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FDB2FC-D45B-4349-81E5-47D107F35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20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endParaRPr lang="nl-NL" dirty="0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7CB89BA7-580A-F24F-B6DF-19AE3C2E9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2000" y="5619600"/>
            <a:ext cx="5017200" cy="12384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B822CCCA-FC56-4144-9C7C-AB75B023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4792645E-EBB7-FB47-98E3-7807FF46BF3F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2146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[Blank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5DB35BC3-421B-F64A-8E9F-228DF63660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26017C7-6C2B-D846-91D8-D0AB89689F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82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[Blank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63C7C50F-674F-A14C-BB09-23F4F97845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28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endParaRPr lang="nl-NL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0561D33-8BE8-4243-922F-8643F8A5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2800" y="5619600"/>
            <a:ext cx="6086400" cy="12384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7D04DA49-B6A3-BD47-9156-E26A0A428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4792645E-EBB7-FB47-98E3-7807FF46BF3F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0944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ullscreen image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7572747-33E0-6948-81F2-32D9AE4DBAC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857999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l-NL" sz="2500" b="1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effectLst/>
                <a:latin typeface="Arial" panose="020B0604020202020204" pitchFamily="34" charset="0"/>
              </a:rPr>
              <a:t>Klik om een afbeelding toe te voegen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187FEACD-91FE-0840-B06D-70195DAE59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2800" y="5619600"/>
            <a:ext cx="2520000" cy="12384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DC181026-150E-C148-98FD-3C6D39249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2800" y="5619600"/>
            <a:ext cx="6086400" cy="1238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342E40A8-DF61-7449-AEE3-99F1F836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9980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ullscreen media page]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07DC1C7-DA6F-5B42-915F-7E6E43555DE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2500" b="1">
                <a:solidFill>
                  <a:schemeClr val="bg1"/>
                </a:solidFill>
              </a:defRPr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nl-NL" dirty="0"/>
              <a:t>Klik om media toe te voegen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187FEACD-91FE-0840-B06D-70195DAE59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2800" y="5619600"/>
            <a:ext cx="2520000" cy="12384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DC181026-150E-C148-98FD-3C6D39249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2800" y="5619600"/>
            <a:ext cx="6086400" cy="1238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342E40A8-DF61-7449-AEE3-99F1F836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3862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Title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41FD130-708F-104D-9D26-FB588184E6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54750" y="0"/>
            <a:ext cx="593725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E02A5DB-B44B-FC4E-AD00-757E9EF9EF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EF2D0BB-982F-7840-B361-02319FF554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C05FB595-2E92-DB45-AB55-DAE85D6C396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41600" y="3857400"/>
            <a:ext cx="4771550" cy="136628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3EC5CAE6-2E25-1640-AE71-1D07C1DE9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1600" y="856800"/>
            <a:ext cx="4771550" cy="2572201"/>
          </a:xfrm>
        </p:spPr>
        <p:txBody>
          <a:bodyPr lIns="0" tIns="0" rIns="0" bIns="0" anchor="b">
            <a:normAutofit/>
          </a:bodyPr>
          <a:lstStyle>
            <a:lvl1pPr algn="ctr"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18" name="Tijdelijke aanduiding voor voettekst 7">
            <a:extLst>
              <a:ext uri="{FF2B5EF4-FFF2-40B4-BE49-F238E27FC236}">
                <a16:creationId xmlns:a16="http://schemas.microsoft.com/office/drawing/2014/main" id="{CA2AB360-3FD8-C046-B76F-3E87D44DD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2033" y="5652366"/>
            <a:ext cx="4770438" cy="221018"/>
          </a:xfrm>
          <a:prstGeom prst="rect">
            <a:avLst/>
          </a:prstGeom>
        </p:spPr>
        <p:txBody>
          <a:bodyPr lIns="0" tIns="18000" rIns="0" bIns="1800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9" name="Tijdelijke aanduiding voor datum 6">
            <a:extLst>
              <a:ext uri="{FF2B5EF4-FFF2-40B4-BE49-F238E27FC236}">
                <a16:creationId xmlns:a16="http://schemas.microsoft.com/office/drawing/2014/main" id="{F5CC324B-AFF3-B94A-95F7-5191FAC95E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031" y="5888509"/>
            <a:ext cx="4771119" cy="219600"/>
          </a:xfrm>
          <a:prstGeom prst="rect">
            <a:avLst/>
          </a:prstGeom>
        </p:spPr>
        <p:txBody>
          <a:bodyPr lIns="0" tIns="18000" rIns="0" bIns="18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2314F54E-A40C-BC47-88B1-BD72FB75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1600" y="6123234"/>
            <a:ext cx="4771119" cy="219600"/>
          </a:xfrm>
          <a:prstGeom prst="rect">
            <a:avLst/>
          </a:prstGeom>
        </p:spPr>
        <p:txBody>
          <a:bodyPr lIns="0" tIns="18000" rIns="0" bIns="18000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8482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B6B05A7-ADBA-7745-B6F6-B460CDC6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9225600" y="0"/>
            <a:ext cx="2966400" cy="68601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38" y="856800"/>
            <a:ext cx="7001387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200" y="2253600"/>
            <a:ext cx="7000552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6401" y="6001200"/>
            <a:ext cx="6259200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0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3314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AEF94BD-48AE-2F4B-B66C-893E09E7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937250" cy="6858000"/>
          </a:xfrm>
          <a:prstGeom prst="rect">
            <a:avLst/>
          </a:prstGeom>
        </p:spPr>
      </p:pic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0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016DE36-A138-514A-BE6D-6D4B61C85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8850" y="856800"/>
            <a:ext cx="4771550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6475530-B7F4-7944-A1F7-9945BB16EA8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78850" y="2253600"/>
            <a:ext cx="4771550" cy="331920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5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3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938976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B6B05A7-ADBA-7745-B6F6-B460CDC6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966400" cy="68601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248" y="856800"/>
            <a:ext cx="7743325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07999" y="2253600"/>
            <a:ext cx="7742401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916891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Big text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E99F71-40BA-9945-BF91-EA43AE940F7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02000" y="3738601"/>
            <a:ext cx="8988000" cy="1563824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5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7D4DEB-9D63-5043-8CD7-4D2ECCA5A8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2000" y="856801"/>
            <a:ext cx="8988000" cy="2572200"/>
          </a:xfrm>
        </p:spPr>
        <p:txBody>
          <a:bodyPr lIns="0" tIns="0" rIns="0" bIns="0" anchor="b">
            <a:normAutofit/>
          </a:bodyPr>
          <a:lstStyle>
            <a:lvl1pPr algn="ctr">
              <a:defRPr sz="5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A81066C-5937-9D48-923F-AE800399A9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ABF6727-BA56-2D43-BA01-74FEEBDBEF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7A1AE24-EBEE-FC4D-8076-3CBA10A96A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563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/ Image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41BCA949-ADD3-534D-9B14-69FEB70921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D6FBBAD-DFC3-CE49-AA2F-594F3E3E32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03" y="856800"/>
            <a:ext cx="4241695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83503" y="2253600"/>
            <a:ext cx="4241695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35749EC1-328B-BC42-818A-9E7320C942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A45A699-C9C9-D041-AD27-B1AD16550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4730A81F-823C-D545-9DCF-9A64CA6E7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2380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 IV — DIAP, incl. Logos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25102" y="6001200"/>
            <a:ext cx="3742234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7336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427200"/>
            <a:ext cx="1483503" cy="343079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4D2DF03-554F-3D43-A8E2-50E3B81A2B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89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V — DIAP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427200"/>
            <a:ext cx="1483503" cy="343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67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V — DIAP, incl. Logos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EEED93A9-2DA5-A94C-B92C-0AB5E60C26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25102" y="6001200"/>
            <a:ext cx="3742234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7336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3427200"/>
            <a:ext cx="1483503" cy="343079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4D2DF03-554F-3D43-A8E2-50E3B81A2B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84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Content page IV — DIAP, incl. Logos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25102" y="6001200"/>
            <a:ext cx="3742234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7336" y="6001200"/>
            <a:ext cx="180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427200"/>
            <a:ext cx="1483503" cy="343079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4D2DF03-554F-3D43-A8E2-50E3B81A2B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77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le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41FD130-708F-104D-9D26-FB588184E6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54750" y="0"/>
            <a:ext cx="593725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E02A5DB-B44B-FC4E-AD00-757E9EF9EF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EF2D0BB-982F-7840-B361-02319FF554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C05FB595-2E92-DB45-AB55-DAE85D6C396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41600" y="3857400"/>
            <a:ext cx="4771550" cy="136628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3EC5CAE6-2E25-1640-AE71-1D07C1DE9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1600" y="856800"/>
            <a:ext cx="4771550" cy="2572201"/>
          </a:xfrm>
        </p:spPr>
        <p:txBody>
          <a:bodyPr lIns="0" tIns="0" rIns="0" bIns="0" anchor="b">
            <a:normAutofit/>
          </a:bodyPr>
          <a:lstStyle>
            <a:lvl1pPr algn="ctr"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18" name="Tijdelijke aanduiding voor voettekst 7">
            <a:extLst>
              <a:ext uri="{FF2B5EF4-FFF2-40B4-BE49-F238E27FC236}">
                <a16:creationId xmlns:a16="http://schemas.microsoft.com/office/drawing/2014/main" id="{CA2AB360-3FD8-C046-B76F-3E87D44DD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2033" y="5652366"/>
            <a:ext cx="4770438" cy="221018"/>
          </a:xfrm>
          <a:prstGeom prst="rect">
            <a:avLst/>
          </a:prstGeom>
        </p:spPr>
        <p:txBody>
          <a:bodyPr lIns="0" tIns="18000" rIns="0" bIns="1800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9" name="Tijdelijke aanduiding voor datum 6">
            <a:extLst>
              <a:ext uri="{FF2B5EF4-FFF2-40B4-BE49-F238E27FC236}">
                <a16:creationId xmlns:a16="http://schemas.microsoft.com/office/drawing/2014/main" id="{F5CC324B-AFF3-B94A-95F7-5191FAC95E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031" y="5888509"/>
            <a:ext cx="4771119" cy="219600"/>
          </a:xfrm>
          <a:prstGeom prst="rect">
            <a:avLst/>
          </a:prstGeom>
        </p:spPr>
        <p:txBody>
          <a:bodyPr lIns="0" tIns="18000" rIns="0" bIns="18000" anchor="ctr" anchorCtr="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2314F54E-A40C-BC47-88B1-BD72FB75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1600" y="6123234"/>
            <a:ext cx="4771119" cy="219600"/>
          </a:xfrm>
          <a:prstGeom prst="rect">
            <a:avLst/>
          </a:prstGeom>
        </p:spPr>
        <p:txBody>
          <a:bodyPr lIns="0" tIns="18000" rIns="0" bIns="1800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9476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B6B05A7-ADBA-7745-B6F6-B460CDC6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9225600" y="0"/>
            <a:ext cx="2966400" cy="68601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38" y="856800"/>
            <a:ext cx="7001387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200" y="2253600"/>
            <a:ext cx="7000552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6401" y="6001200"/>
            <a:ext cx="6259200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0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2142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B6B05A7-ADBA-7745-B6F6-B460CDC6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966400" cy="68601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248" y="856800"/>
            <a:ext cx="7743325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07999" y="2253600"/>
            <a:ext cx="7742401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6401" y="6001200"/>
            <a:ext cx="6259200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0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8610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B6B05A7-ADBA-7745-B6F6-B460CDC6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966400" cy="68601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248" y="856800"/>
            <a:ext cx="7743325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07999" y="2253600"/>
            <a:ext cx="7742401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D596F7-C4E0-194D-A0B4-1C35AA9105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9592C9E0-DB2D-6140-8CE9-B4EE2DFC7E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33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 I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AEF94BD-48AE-2F4B-B66C-893E09E7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937250" cy="6858000"/>
          </a:xfrm>
          <a:prstGeom prst="rect">
            <a:avLst/>
          </a:prstGeom>
        </p:spPr>
      </p:pic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6401" y="6001200"/>
            <a:ext cx="6259200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00" y="6001200"/>
            <a:ext cx="2966400" cy="856800"/>
          </a:xfrm>
          <a:prstGeom prst="rect">
            <a:avLst/>
          </a:prstGeom>
        </p:spPr>
        <p:txBody>
          <a:bodyPr lIns="0" tIns="4680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016DE36-A138-514A-BE6D-6D4B61C85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8850" y="856800"/>
            <a:ext cx="4771550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6475530-B7F4-7944-A1F7-9945BB16EA8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78850" y="2253600"/>
            <a:ext cx="4771550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77165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Big text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E99F71-40BA-9945-BF91-EA43AE940F7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02000" y="3738601"/>
            <a:ext cx="8988000" cy="1563824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5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7D4DEB-9D63-5043-8CD7-4D2ECCA5A8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2000" y="856801"/>
            <a:ext cx="8988000" cy="2572200"/>
          </a:xfrm>
        </p:spPr>
        <p:txBody>
          <a:bodyPr lIns="0" tIns="0" rIns="0" bIns="0" anchor="b">
            <a:normAutofit/>
          </a:bodyPr>
          <a:lstStyle>
            <a:lvl1pPr algn="ctr">
              <a:defRPr sz="5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325DB8-3501-BF49-A82A-6F6A15044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20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9B5830-959D-C845-B87E-6E05D4A66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2000" y="5619600"/>
            <a:ext cx="5017200" cy="12384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00A161-27AB-3C49-9D7A-F1D1ADD19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4792645E-EBB7-FB47-98E3-7807FF46BF3F}" type="slidenum">
              <a:rPr lang="nl-NL" smtClean="0"/>
              <a:t>‹#›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A81066C-5937-9D48-923F-AE800399A9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78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/ Image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1A3E94B1-DACD-8C41-A97E-1F461A17AB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937250" cy="6858000"/>
          </a:xfrm>
          <a:prstGeom prst="rect">
            <a:avLst/>
          </a:prstGeom>
        </p:spPr>
      </p:pic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D6FBBAD-DFC3-CE49-AA2F-594F3E3E32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37250" y="0"/>
            <a:ext cx="6254750" cy="6858000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36AB9083-56A5-C842-9F2B-ED5ED4F7F09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41600" y="3857400"/>
            <a:ext cx="4454050" cy="136628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30A7EB69-F553-464F-B1F3-3985E022A8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1600" y="856800"/>
            <a:ext cx="4454050" cy="2572201"/>
          </a:xfrm>
        </p:spPr>
        <p:txBody>
          <a:bodyPr lIns="0" tIns="0" rIns="0" bIns="0" anchor="b">
            <a:normAutofit/>
          </a:bodyPr>
          <a:lstStyle>
            <a:lvl1pPr algn="ctr"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9" name="Tijdelijke aanduiding voor voettekst 7">
            <a:extLst>
              <a:ext uri="{FF2B5EF4-FFF2-40B4-BE49-F238E27FC236}">
                <a16:creationId xmlns:a16="http://schemas.microsoft.com/office/drawing/2014/main" id="{A2FB8029-FD8C-404A-82A7-9A7FF6E0E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2033" y="5652366"/>
            <a:ext cx="4452983" cy="221018"/>
          </a:xfrm>
          <a:prstGeom prst="rect">
            <a:avLst/>
          </a:prstGeom>
        </p:spPr>
        <p:txBody>
          <a:bodyPr lIns="0" tIns="18000" rIns="0" bIns="1800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atum 6">
            <a:extLst>
              <a:ext uri="{FF2B5EF4-FFF2-40B4-BE49-F238E27FC236}">
                <a16:creationId xmlns:a16="http://schemas.microsoft.com/office/drawing/2014/main" id="{5C2CC717-85BF-0C41-BCFE-09B73B7F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031" y="5888509"/>
            <a:ext cx="4453619" cy="219600"/>
          </a:xfrm>
          <a:prstGeom prst="rect">
            <a:avLst/>
          </a:prstGeom>
        </p:spPr>
        <p:txBody>
          <a:bodyPr lIns="0" tIns="18000" rIns="0" bIns="18000" anchor="ctr" anchorCtr="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dianummer 5">
            <a:extLst>
              <a:ext uri="{FF2B5EF4-FFF2-40B4-BE49-F238E27FC236}">
                <a16:creationId xmlns:a16="http://schemas.microsoft.com/office/drawing/2014/main" id="{397C90A1-045B-EA4D-944A-E63839014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1600" y="6123234"/>
            <a:ext cx="4453619" cy="219600"/>
          </a:xfrm>
          <a:prstGeom prst="rect">
            <a:avLst/>
          </a:prstGeom>
        </p:spPr>
        <p:txBody>
          <a:bodyPr lIns="0" tIns="18000" rIns="0" bIns="1800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6008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 IV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27200"/>
            <a:ext cx="1483503" cy="3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40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 IV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488" y="856800"/>
            <a:ext cx="9968086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83503" y="2253600"/>
            <a:ext cx="9966897" cy="3319200"/>
          </a:xfrm>
        </p:spPr>
        <p:txBody>
          <a:bodyPr lIns="0" tIns="0" rIns="0" bIns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AF3809-8CA8-944D-9E21-DF65D7FC2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27200"/>
            <a:ext cx="1483503" cy="34308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44889A4-E250-4641-94E5-BCEB182897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08CAD9D-F0CB-9B4D-8D4E-5E55E4F98D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14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] (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03" y="856800"/>
            <a:ext cx="9224994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83503" y="2253600"/>
            <a:ext cx="4427097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94D024-A0AB-1540-BC0E-C961CB017B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1400" y="2253600"/>
            <a:ext cx="4427097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A5CBA80-0D0D-4946-8A0A-C31A74AB01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27200"/>
            <a:ext cx="1483503" cy="3430800"/>
          </a:xfrm>
          <a:prstGeom prst="rect">
            <a:avLst/>
          </a:prstGeom>
        </p:spPr>
      </p:pic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35749EC1-328B-BC42-818A-9E7320C942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A45A699-C9C9-D041-AD27-B1AD16550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4730A81F-823C-D545-9DCF-9A64CA6E7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77806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] (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03" y="856800"/>
            <a:ext cx="9224994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83503" y="2253600"/>
            <a:ext cx="4427097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94D024-A0AB-1540-BC0E-C961CB017B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1400" y="2253600"/>
            <a:ext cx="4427097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A5CBA80-0D0D-4946-8A0A-C31A74AB01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27200"/>
            <a:ext cx="1483503" cy="34308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2D20A8A-1170-6B49-B200-0C67BFE8F5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18F9BD-4C9A-B748-9929-6E2E7912F9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453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/ Image page I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41BCA949-ADD3-534D-9B14-69FEB70921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D6FBBAD-DFC3-CE49-AA2F-594F3E3E32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3503" y="856800"/>
            <a:ext cx="4241695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83503" y="2253600"/>
            <a:ext cx="4241695" cy="3319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3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35749EC1-328B-BC42-818A-9E7320C942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A45A699-C9C9-D041-AD27-B1AD16550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4730A81F-823C-D545-9DCF-9A64CA6E7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7715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ullscreen image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afbeelding 2">
            <a:extLst>
              <a:ext uri="{FF2B5EF4-FFF2-40B4-BE49-F238E27FC236}">
                <a16:creationId xmlns:a16="http://schemas.microsoft.com/office/drawing/2014/main" id="{3030D8C1-E09F-B04C-877D-97475A15314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857999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l-NL" sz="2500" b="1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B17EADBA-FE4D-3543-A8C9-83F77468F8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7200"/>
            <a:ext cx="1483200" cy="3430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4762ED61-4AFA-4D4C-83E1-6E6CC6F3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D137328D-EB3E-AD49-9288-EC7B4A54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BF010965-235F-9A47-BF91-BE0397EE1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15034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ullscreen media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5">
            <a:extLst>
              <a:ext uri="{FF2B5EF4-FFF2-40B4-BE49-F238E27FC236}">
                <a16:creationId xmlns:a16="http://schemas.microsoft.com/office/drawing/2014/main" id="{2F8C0249-0D26-704D-8F07-88C28977B6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nl-NL" dirty="0"/>
              <a:t>Klik om media toe te voegen</a:t>
            </a:r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B17EADBA-FE4D-3543-A8C9-83F77468F8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7200"/>
            <a:ext cx="1483200" cy="3430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4762ED61-4AFA-4D4C-83E1-6E6CC6F3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D137328D-EB3E-AD49-9288-EC7B4A54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BF010965-235F-9A47-BF91-BE0397EE1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31127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Multiple images p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AFF6B9CF-0205-5640-B99A-77E0CA19925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3430801"/>
            <a:ext cx="6096000" cy="3427199"/>
          </a:xfrm>
          <a:solidFill>
            <a:schemeClr val="bg1">
              <a:lumMod val="7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l-NL" sz="1400" b="1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20" name="Tijdelijke aanduiding voor afbeelding 2">
            <a:extLst>
              <a:ext uri="{FF2B5EF4-FFF2-40B4-BE49-F238E27FC236}">
                <a16:creationId xmlns:a16="http://schemas.microsoft.com/office/drawing/2014/main" id="{3030D8C1-E09F-B04C-877D-97475A15314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0"/>
            <a:ext cx="6096000" cy="6857999"/>
          </a:xfrm>
          <a:solidFill>
            <a:schemeClr val="bg1">
              <a:lumMod val="8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l-NL" sz="2000" b="1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dirty="0"/>
              <a:t>Klik om een afbeelding toe te voegen</a:t>
            </a:r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B17EADBA-FE4D-3543-A8C9-83F77468F8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7200"/>
            <a:ext cx="1483200" cy="3430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4762ED61-4AFA-4D4C-83E1-6E6CC6F3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25101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D137328D-EB3E-AD49-9288-EC7B4A54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5100" y="6001200"/>
            <a:ext cx="4905299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BF010965-235F-9A47-BF91-BE0397EE1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7" name="Tijdelijke aanduiding voor afbeelding 2">
            <a:extLst>
              <a:ext uri="{FF2B5EF4-FFF2-40B4-BE49-F238E27FC236}">
                <a16:creationId xmlns:a16="http://schemas.microsoft.com/office/drawing/2014/main" id="{9B5C3EB3-8726-CA4F-907E-8D759A5811B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"/>
            <a:ext cx="6096000" cy="3427199"/>
          </a:xfrm>
          <a:solidFill>
            <a:schemeClr val="bg1">
              <a:lumMod val="95000"/>
            </a:schemeClr>
          </a:solidFill>
        </p:spPr>
        <p:txBody>
          <a:bodyPr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nl-NL" sz="1400" b="1" smtClean="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dirty="0"/>
              <a:t>Klik om een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5464704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all-to-action page]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7E02A5DB-B44B-FC4E-AD00-757E9EF9EF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FDB2FC-D45B-4349-81E5-47D107F35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7275" y="6001200"/>
            <a:ext cx="12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7CB89BA7-580A-F24F-B6DF-19AE3C2E9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07275" y="6001200"/>
            <a:ext cx="2021427" cy="856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B822CCCA-FC56-4144-9C7C-AB75B023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61551" y="6005191"/>
            <a:ext cx="1260000" cy="856800"/>
          </a:xfrm>
          <a:prstGeom prst="rect">
            <a:avLst/>
          </a:prstGeom>
        </p:spPr>
        <p:txBody>
          <a:bodyPr lIns="0" tIns="4680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EF2D0BB-982F-7840-B361-02319FF554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42591" y="0"/>
            <a:ext cx="5049408" cy="856800"/>
          </a:xfrm>
          <a:prstGeom prst="rect">
            <a:avLst/>
          </a:prstGeom>
        </p:spPr>
      </p:pic>
      <p:sp>
        <p:nvSpPr>
          <p:cNvPr id="16" name="Tijdelijke aanduiding voor tekst 2">
            <a:extLst>
              <a:ext uri="{FF2B5EF4-FFF2-40B4-BE49-F238E27FC236}">
                <a16:creationId xmlns:a16="http://schemas.microsoft.com/office/drawing/2014/main" id="{0F5D04DC-904D-2B43-B298-041FF4D666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02000" y="3865383"/>
            <a:ext cx="8988000" cy="213182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een subtitel toe te voegen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5E2D7ED8-1B33-F746-A177-C2174EF771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2000" y="856801"/>
            <a:ext cx="8988000" cy="2572200"/>
          </a:xfrm>
        </p:spPr>
        <p:txBody>
          <a:bodyPr lIns="0" tIns="0" rIns="0" bIns="0"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</a:t>
            </a:r>
            <a:br>
              <a:rPr lang="nl-NL" dirty="0"/>
            </a:br>
            <a:r>
              <a:rPr lang="nl-NL" dirty="0"/>
              <a:t>toe te voegen</a:t>
            </a:r>
          </a:p>
        </p:txBody>
      </p:sp>
    </p:spTree>
    <p:extLst>
      <p:ext uri="{BB962C8B-B14F-4D97-AF65-F5344CB8AC3E}">
        <p14:creationId xmlns:p14="http://schemas.microsoft.com/office/powerpoint/2010/main" val="2516022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[Content page]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1998" y="856800"/>
            <a:ext cx="10058400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/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02000" y="2135897"/>
            <a:ext cx="10057200" cy="3174101"/>
          </a:xfrm>
        </p:spPr>
        <p:txBody>
          <a:bodyPr lIns="0" tIns="0" rIns="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3F8CB51-763F-A145-A6CA-8A30B2FBBB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16304AE-7786-7143-A574-4C34782302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9B8A263-4D4D-CF4F-B2C9-550217E4BBE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905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[Content page]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EF05-3DEC-B247-A18C-284AD6E19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1998" y="856800"/>
            <a:ext cx="10058400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/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1CC6C1-C3BB-AE40-A21A-6A0341408B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02000" y="2135897"/>
            <a:ext cx="10057200" cy="3174101"/>
          </a:xfrm>
        </p:spPr>
        <p:txBody>
          <a:bodyPr lIns="0" tIns="0" rIns="0" b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B4E7814-3914-AB4D-9F51-C5FC40C8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20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F0EFDDD5-D97C-D04C-A5A2-10246353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2000" y="5619600"/>
            <a:ext cx="5017200" cy="1238400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0964B5C-D42A-C949-B9CC-BC27384D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4792645E-EBB7-FB47-98E3-7807FF46BF3F}" type="slidenum">
              <a:rPr lang="nl-NL" smtClean="0"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3F8CB51-763F-A145-A6CA-8A30B2FBBB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63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Content page] (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1998" y="856800"/>
            <a:ext cx="8988002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/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601999" y="2134800"/>
            <a:ext cx="4359000" cy="3175200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94D024-A0AB-1540-BC0E-C961CB017B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1000" y="2134800"/>
            <a:ext cx="4359000" cy="3175200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2AD0529-7DB1-BF45-9160-4039E5A4E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2951C60-D4BA-EB49-83CE-0942292DB8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AE99426-C850-8644-92A7-DFAB6C7ADC8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3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 page] (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77D37-4F81-334B-83F4-F21C3E845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1998" y="856800"/>
            <a:ext cx="8988002" cy="968400"/>
          </a:xfrm>
        </p:spPr>
        <p:txBody>
          <a:bodyPr lIns="0" tIns="0" rIns="0" bIns="0" anchor="b" anchorCtr="0">
            <a:normAutofit/>
          </a:bodyPr>
          <a:lstStyle>
            <a:lvl1pPr>
              <a:defRPr sz="3500"/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5EBFA-36FE-E844-AF90-5EFC390D953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601999" y="2134800"/>
            <a:ext cx="4359000" cy="3175200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94D024-A0AB-1540-BC0E-C961CB017B7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1000" y="2134800"/>
            <a:ext cx="4359000" cy="3175200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300"/>
            </a:lvl4pPr>
            <a:lvl5pPr>
              <a:defRPr sz="1200"/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2AD0529-7DB1-BF45-9160-4039E5A4E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B93B70EC-CE57-C743-A251-FEE81143A9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20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endParaRPr lang="nl-NL" dirty="0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8DC849FA-1764-5847-B5A6-2991EA530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2000" y="5619600"/>
            <a:ext cx="5017200" cy="12384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15B6F614-296F-9E4C-98C1-422FB708A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lIns="0" tIns="46800" rIns="0"/>
          <a:lstStyle/>
          <a:p>
            <a:fld id="{4792645E-EBB7-FB47-98E3-7807FF46BF3F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9681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[Blank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A1A431C-00AC-604E-AFA5-E7098882B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72470B1-C8DC-B040-AD2E-6C40C222F6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67336" y="6001200"/>
            <a:ext cx="2624664" cy="8568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0F7C5C9-F320-4D4E-8670-898E6B01E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19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[Blank page 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A1A431C-00AC-604E-AFA5-E7098882B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89120"/>
            <a:ext cx="1069200" cy="247266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0F7C5C9-F320-4D4E-8670-898E6B01EC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2591" y="0"/>
            <a:ext cx="5049409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66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7454506-4C98-0D4A-8A83-CD5F8A04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00" y="857225"/>
            <a:ext cx="11127600" cy="9684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3F0CE46-984F-5846-832C-136D85AC8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800" y="2135225"/>
            <a:ext cx="11126400" cy="3174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D6A137-5D27-4F45-B5A2-AA8E344B2E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2800" y="5619600"/>
            <a:ext cx="2520000" cy="1238400"/>
          </a:xfrm>
          <a:prstGeom prst="rect">
            <a:avLst/>
          </a:prstGeom>
        </p:spPr>
        <p:txBody>
          <a:bodyPr vert="horz" lIns="0" tIns="46800" rIns="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D0DF21-6497-A944-B830-C1E5C2551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52800" y="5619600"/>
            <a:ext cx="6086400" cy="123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5CD0B9-44D9-4746-BBD1-34F9CE40A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39200" y="5619600"/>
            <a:ext cx="2520000" cy="1238400"/>
          </a:xfrm>
          <a:prstGeom prst="rect">
            <a:avLst/>
          </a:prstGeom>
        </p:spPr>
        <p:txBody>
          <a:bodyPr vert="horz" lIns="0" tIns="46800" rIns="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397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8" r:id="rId2"/>
    <p:sldLayoutId id="2147483659" r:id="rId3"/>
    <p:sldLayoutId id="2147483729" r:id="rId4"/>
    <p:sldLayoutId id="2147483650" r:id="rId5"/>
    <p:sldLayoutId id="2147483730" r:id="rId6"/>
    <p:sldLayoutId id="2147483652" r:id="rId7"/>
    <p:sldLayoutId id="2147483731" r:id="rId8"/>
    <p:sldLayoutId id="2147483738" r:id="rId9"/>
    <p:sldLayoutId id="2147483737" r:id="rId10"/>
    <p:sldLayoutId id="2147483656" r:id="rId11"/>
    <p:sldLayoutId id="2147483732" r:id="rId12"/>
    <p:sldLayoutId id="2147483655" r:id="rId13"/>
    <p:sldLayoutId id="2147483657" r:id="rId14"/>
    <p:sldLayoutId id="2147483661" r:id="rId15"/>
    <p:sldLayoutId id="2147483700" r:id="rId16"/>
    <p:sldLayoutId id="2147483715" r:id="rId17"/>
    <p:sldLayoutId id="2147483717" r:id="rId18"/>
    <p:sldLayoutId id="2147483716" r:id="rId19"/>
    <p:sldLayoutId id="2147483721" r:id="rId20"/>
    <p:sldLayoutId id="2147483739" r:id="rId21"/>
    <p:sldLayoutId id="2147483726" r:id="rId22"/>
    <p:sldLayoutId id="2147483727" r:id="rId23"/>
    <p:sldLayoutId id="2147483740" r:id="rId2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7454506-4C98-0D4A-8A83-CD5F8A04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23" y="857225"/>
            <a:ext cx="10709954" cy="9684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3F0CE46-984F-5846-832C-136D85AC8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1600" y="2254025"/>
            <a:ext cx="10708800" cy="3318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D6A137-5D27-4F45-B5A2-AA8E344B2E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1600" y="6001200"/>
            <a:ext cx="2160000" cy="856800"/>
          </a:xfrm>
          <a:prstGeom prst="rect">
            <a:avLst/>
          </a:prstGeom>
        </p:spPr>
        <p:txBody>
          <a:bodyPr vert="horz" lIns="0" tIns="46800" rIns="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D0DF21-6497-A944-B830-C1E5C2551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01600" y="6001200"/>
            <a:ext cx="6388800" cy="85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5CD0B9-44D9-4746-BBD1-34F9CE40A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0400" y="6001200"/>
            <a:ext cx="2160000" cy="856800"/>
          </a:xfrm>
          <a:prstGeom prst="rect">
            <a:avLst/>
          </a:prstGeom>
        </p:spPr>
        <p:txBody>
          <a:bodyPr vert="horz" lIns="0" tIns="46800" rIns="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4792645E-EBB7-FB47-98E3-7807FF46BF3F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618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733" r:id="rId4"/>
    <p:sldLayoutId id="2147483734" r:id="rId5"/>
    <p:sldLayoutId id="2147483679" r:id="rId6"/>
    <p:sldLayoutId id="2147483735" r:id="rId7"/>
    <p:sldLayoutId id="2147483680" r:id="rId8"/>
    <p:sldLayoutId id="2147483736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033F7C-5CA6-103B-BA52-C36E04617C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Instructiepresentatie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studievaardigheden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actief</a:t>
            </a:r>
            <a:r>
              <a:rPr lang="en-GB" dirty="0"/>
              <a:t> </a:t>
            </a:r>
            <a:r>
              <a:rPr lang="en-GB" dirty="0" err="1"/>
              <a:t>leren</a:t>
            </a:r>
            <a:endParaRPr lang="en-GB" dirty="0"/>
          </a:p>
          <a:p>
            <a:endParaRPr lang="nl-NL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1E82A6-0EC9-D5DD-8AC0-4411E327F6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err="1"/>
              <a:t>Samenvatten</a:t>
            </a:r>
            <a:r>
              <a:rPr dirty="0"/>
              <a:t> </a:t>
            </a:r>
            <a:r>
              <a:rPr dirty="0" err="1"/>
              <a:t>volgens</a:t>
            </a:r>
            <a:r>
              <a:rPr dirty="0"/>
              <a:t> de Cornell-</a:t>
            </a:r>
            <a:r>
              <a:rPr dirty="0" err="1"/>
              <a:t>methode</a:t>
            </a:r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BAC39-B447-389E-368A-9E1BEECDB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53D9D-15FF-0675-FB3D-0BE8D854E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2645E-EBB7-FB47-98E3-7807FF46BF3F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201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Stap 2: Kernwoorden en vragen toevoegen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Voeg na de les kernwoorden toe</a:t>
            </a:r>
          </a:p>
          <a:p>
            <a:r>
              <a:t>Formuleer vragen over de leerstof</a:t>
            </a:r>
          </a:p>
          <a:p>
            <a:r>
              <a:t>Gebruik begrippen uit de les</a:t>
            </a:r>
          </a:p>
          <a:p>
            <a:r>
              <a:t>Maak verbanden zichtbaar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Stap 3: Samenvatten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Vat de pagina onderaan samen</a:t>
            </a:r>
          </a:p>
          <a:p>
            <a:r>
              <a:t>Gebruik maximaal 3 tot 5 zinnen</a:t>
            </a:r>
          </a:p>
          <a:p>
            <a:r>
              <a:t>Beschrijf de kern van de les</a:t>
            </a:r>
          </a:p>
          <a:p>
            <a:r>
              <a:t>Gebruik eigen woorden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Actief leren met Cornell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Herhaal vragen uit de linkerkolom</a:t>
            </a:r>
          </a:p>
          <a:p>
            <a:r>
              <a:t>Dek de rechterkolom af tijdens oefenen</a:t>
            </a:r>
          </a:p>
          <a:p>
            <a:r>
              <a:t>Test jezelf regelmatig</a:t>
            </a:r>
          </a:p>
          <a:p>
            <a:r>
              <a:t>Bespreek samenvattingen met medestudenten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Veelgemaakte fouten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 veel volledige zinnen gebruiken</a:t>
            </a:r>
          </a:p>
          <a:p>
            <a:r>
              <a:t>Geen vragen formuleren</a:t>
            </a:r>
          </a:p>
          <a:p>
            <a:r>
              <a:t>Geen samenvatting schrijven</a:t>
            </a:r>
          </a:p>
          <a:p>
            <a:r>
              <a:t>Aantekeningen niet herhalen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Digitale toepassingen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Microsoft OneNote</a:t>
            </a:r>
          </a:p>
          <a:p>
            <a:r>
              <a:t>Google Docs</a:t>
            </a:r>
          </a:p>
          <a:p>
            <a:r>
              <a:t>Notion</a:t>
            </a:r>
          </a:p>
          <a:p>
            <a:r>
              <a:t>GoodNotes op tablets</a:t>
            </a:r>
          </a:p>
          <a:p>
            <a:r>
              <a:t>PowerPoint of Word templates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Oefening voor studenten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Luister naar een korte uitleg of video</a:t>
            </a:r>
          </a:p>
          <a:p>
            <a:r>
              <a:t>Maak Cornell-aantekeningen</a:t>
            </a:r>
          </a:p>
          <a:p>
            <a:r>
              <a:t>Voeg kernvragen toe</a:t>
            </a:r>
          </a:p>
          <a:p>
            <a:r>
              <a:t>Schrijf een samenvatting in eigen woorden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Samenvatting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Cornell helpt bij actief leren en structureren</a:t>
            </a:r>
          </a:p>
          <a:p>
            <a:r>
              <a:t>Gebruik vragen, aantekeningen en samenvattingen</a:t>
            </a:r>
          </a:p>
          <a:p>
            <a:r>
              <a:t>Herhalen versterkt begrip en geheugen</a:t>
            </a:r>
          </a:p>
          <a:p>
            <a:r>
              <a:t>Geschikt voor onderwijs en onderzoek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Cornell-</a:t>
            </a:r>
            <a:r>
              <a:rPr dirty="0" err="1"/>
              <a:t>methode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De Cornell-</a:t>
            </a:r>
            <a:r>
              <a:rPr dirty="0" err="1"/>
              <a:t>methode</a:t>
            </a:r>
            <a:r>
              <a:rPr dirty="0"/>
              <a:t> </a:t>
            </a:r>
            <a:r>
              <a:rPr dirty="0" err="1"/>
              <a:t>werd</a:t>
            </a:r>
            <a:r>
              <a:rPr dirty="0"/>
              <a:t> </a:t>
            </a:r>
            <a:r>
              <a:rPr dirty="0" err="1"/>
              <a:t>ontwikkeld</a:t>
            </a:r>
            <a:r>
              <a:rPr dirty="0"/>
              <a:t> door Walter Pauk.</a:t>
            </a:r>
          </a:p>
          <a:p>
            <a:r>
              <a:rPr dirty="0"/>
              <a:t>Walter Pauk </a:t>
            </a:r>
            <a:r>
              <a:rPr dirty="0" err="1"/>
              <a:t>werkte</a:t>
            </a:r>
            <a:r>
              <a:rPr dirty="0"/>
              <a:t> </a:t>
            </a:r>
            <a:r>
              <a:rPr dirty="0" err="1"/>
              <a:t>aan</a:t>
            </a:r>
            <a:r>
              <a:rPr dirty="0"/>
              <a:t> Cornell University in de </a:t>
            </a:r>
            <a:r>
              <a:rPr dirty="0" err="1"/>
              <a:t>Verenigde</a:t>
            </a:r>
            <a:r>
              <a:rPr dirty="0"/>
              <a:t> Staten.</a:t>
            </a:r>
          </a:p>
          <a:p>
            <a:r>
              <a:rPr dirty="0"/>
              <a:t>De </a:t>
            </a:r>
            <a:r>
              <a:rPr dirty="0" err="1"/>
              <a:t>methode</a:t>
            </a:r>
            <a:r>
              <a:rPr dirty="0"/>
              <a:t> </a:t>
            </a:r>
            <a:r>
              <a:rPr dirty="0" err="1"/>
              <a:t>ontstond</a:t>
            </a:r>
            <a:r>
              <a:rPr dirty="0"/>
              <a:t> in de </a:t>
            </a:r>
            <a:r>
              <a:rPr dirty="0" err="1"/>
              <a:t>jaren</a:t>
            </a:r>
            <a:r>
              <a:rPr dirty="0"/>
              <a:t> 1950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ondersteuning</a:t>
            </a:r>
            <a:r>
              <a:rPr dirty="0"/>
              <a:t> </a:t>
            </a:r>
            <a:r>
              <a:rPr dirty="0" err="1"/>
              <a:t>voor</a:t>
            </a:r>
            <a:r>
              <a:rPr dirty="0"/>
              <a:t> </a:t>
            </a:r>
            <a:r>
              <a:rPr dirty="0" err="1"/>
              <a:t>studenten</a:t>
            </a:r>
            <a:r>
              <a:rPr dirty="0"/>
              <a:t>.</a:t>
            </a:r>
          </a:p>
          <a:p>
            <a:r>
              <a:rPr dirty="0"/>
              <a:t>De </a:t>
            </a:r>
            <a:r>
              <a:rPr dirty="0" err="1"/>
              <a:t>methode</a:t>
            </a:r>
            <a:r>
              <a:rPr dirty="0"/>
              <a:t> </a:t>
            </a:r>
            <a:r>
              <a:rPr dirty="0" err="1"/>
              <a:t>wordt</a:t>
            </a:r>
            <a:r>
              <a:rPr dirty="0"/>
              <a:t> </a:t>
            </a:r>
            <a:r>
              <a:rPr dirty="0" err="1"/>
              <a:t>wereldwijd</a:t>
            </a:r>
            <a:r>
              <a:rPr dirty="0"/>
              <a:t> </a:t>
            </a:r>
            <a:r>
              <a:rPr dirty="0" err="1"/>
              <a:t>gebruikt</a:t>
            </a:r>
            <a:r>
              <a:rPr dirty="0"/>
              <a:t> in </a:t>
            </a:r>
            <a:r>
              <a:rPr dirty="0" err="1"/>
              <a:t>onderwijs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studievaardigheden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Wat is de Cornell-methode?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Een </a:t>
            </a:r>
            <a:r>
              <a:rPr dirty="0" err="1"/>
              <a:t>methode</a:t>
            </a:r>
            <a:r>
              <a:rPr dirty="0"/>
              <a:t> om </a:t>
            </a:r>
            <a:r>
              <a:rPr dirty="0" err="1"/>
              <a:t>gestructureerd</a:t>
            </a:r>
            <a:r>
              <a:rPr dirty="0"/>
              <a:t> </a:t>
            </a:r>
            <a:r>
              <a:rPr dirty="0" err="1"/>
              <a:t>aantekeningen</a:t>
            </a:r>
            <a:r>
              <a:rPr dirty="0"/>
              <a:t> </a:t>
            </a:r>
            <a:r>
              <a:rPr dirty="0" err="1"/>
              <a:t>te</a:t>
            </a:r>
            <a:r>
              <a:rPr dirty="0"/>
              <a:t> </a:t>
            </a:r>
            <a:r>
              <a:rPr dirty="0" err="1"/>
              <a:t>maken</a:t>
            </a:r>
            <a:endParaRPr dirty="0"/>
          </a:p>
          <a:p>
            <a:r>
              <a:rPr dirty="0" err="1"/>
              <a:t>Helpt</a:t>
            </a:r>
            <a:r>
              <a:rPr dirty="0"/>
              <a:t> </a:t>
            </a:r>
            <a:r>
              <a:rPr dirty="0" err="1"/>
              <a:t>bij</a:t>
            </a:r>
            <a:r>
              <a:rPr dirty="0"/>
              <a:t> </a:t>
            </a:r>
            <a:r>
              <a:rPr dirty="0" err="1"/>
              <a:t>actief</a:t>
            </a:r>
            <a:r>
              <a:rPr dirty="0"/>
              <a:t> </a:t>
            </a:r>
            <a:r>
              <a:rPr dirty="0" err="1"/>
              <a:t>luisteren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samenvatten</a:t>
            </a:r>
            <a:endParaRPr dirty="0"/>
          </a:p>
          <a:p>
            <a:r>
              <a:rPr dirty="0" err="1"/>
              <a:t>Ondersteunt</a:t>
            </a:r>
            <a:r>
              <a:rPr dirty="0"/>
              <a:t> </a:t>
            </a:r>
            <a:r>
              <a:rPr dirty="0" err="1"/>
              <a:t>beter</a:t>
            </a:r>
            <a:r>
              <a:rPr dirty="0"/>
              <a:t> </a:t>
            </a:r>
            <a:r>
              <a:rPr dirty="0" err="1"/>
              <a:t>onthouden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studeren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Waarom de Cornell-methode gebruiken?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Meer overzicht in aantekeningen</a:t>
            </a:r>
          </a:p>
          <a:p>
            <a:r>
              <a:t>Actief verwerken van leerstof</a:t>
            </a:r>
          </a:p>
          <a:p>
            <a:r>
              <a:t>Betere voorbereiding op toetsen en tentamens</a:t>
            </a:r>
          </a:p>
          <a:p>
            <a:r>
              <a:t>Stimuleert reflectie en zelfregulatie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Indeling van het Cornell-blad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Linkerkolom: kernwoorden en vragen</a:t>
            </a:r>
          </a:p>
          <a:p>
            <a:r>
              <a:t>Rechterkolom: uitgebreide aantekeningen</a:t>
            </a:r>
          </a:p>
          <a:p>
            <a:r>
              <a:t>Onderste deel: korte samenvatting</a:t>
            </a:r>
          </a:p>
          <a:p>
            <a:r>
              <a:t>Gebruik vaste structuur op iedere pagina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AD5DCFB7-E879-0781-6D6E-A50F956CD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330" y="228601"/>
            <a:ext cx="11569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/>
              <a:t>Naam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/>
              <a:t>Klas Titel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 err="1"/>
              <a:t>Periode</a:t>
            </a:r>
            <a:endParaRPr lang="en-US" altLang="en-US" sz="1200" dirty="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/>
              <a:t>Datum</a:t>
            </a:r>
            <a:endParaRPr lang="en-US" altLang="en-US" sz="1400" b="0" dirty="0"/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58508117-CE60-723B-4937-45F3DEC93C4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1600200"/>
            <a:ext cx="0" cy="502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139DF52A-F3D1-8BCF-2C89-1179DAC5E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2966" y="707807"/>
            <a:ext cx="24673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3600" b="0" dirty="0" err="1"/>
              <a:t>Onderwerp</a:t>
            </a:r>
            <a:endParaRPr lang="en-US" altLang="en-US" sz="2400" b="0" dirty="0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7F94037-1BDB-B5B1-CC30-EEE970D3B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1" y="1698626"/>
            <a:ext cx="187102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0" dirty="0" err="1"/>
              <a:t>Vragen</a:t>
            </a:r>
            <a:r>
              <a:rPr lang="en-US" altLang="en-US" b="0" dirty="0"/>
              <a:t>,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0" dirty="0" err="1"/>
              <a:t>Subtitels</a:t>
            </a:r>
            <a:r>
              <a:rPr lang="en-US" altLang="en-US" b="0" dirty="0"/>
              <a:t>,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0" dirty="0"/>
              <a:t>Kopjes,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0" dirty="0"/>
              <a:t>Etc.</a:t>
            </a:r>
            <a:endParaRPr lang="en-US" altLang="en-US" sz="1800" b="0" dirty="0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FA5022D4-47BE-DE26-D3B6-0CC98B864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133600"/>
            <a:ext cx="480131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5400" b="0" dirty="0" err="1"/>
              <a:t>Aantekeningen</a:t>
            </a:r>
            <a:endParaRPr lang="en-US" altLang="en-US" sz="2400" b="0" dirty="0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DD72AB4B-DF3C-C7D4-6F49-1462A4768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1" y="5680520"/>
            <a:ext cx="349318" cy="596275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A3816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 b="0" dirty="0"/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A7310408-9500-C1B9-A639-0ADCBCD98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4084638"/>
            <a:ext cx="788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b="0" dirty="0"/>
              <a:t>2 </a:t>
            </a:r>
            <a:r>
              <a:rPr lang="en-US" altLang="en-US" sz="1600" b="0" dirty="0"/>
              <a:t>1/2”</a:t>
            </a:r>
            <a:endParaRPr lang="en-US" altLang="en-US" sz="2400" b="0" dirty="0"/>
          </a:p>
        </p:txBody>
      </p:sp>
      <p:sp>
        <p:nvSpPr>
          <p:cNvPr id="9" name="Line 10">
            <a:extLst>
              <a:ext uri="{FF2B5EF4-FFF2-40B4-BE49-F238E27FC236}">
                <a16:creationId xmlns:a16="http://schemas.microsoft.com/office/drawing/2014/main" id="{C58C2917-CB17-3620-5E26-21C86FD74931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4343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EB711797-45E7-D18F-0175-B651C0B05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33600" y="4343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788C72A4-E683-2A8C-8B04-A6EA8AAE8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089" y="4106584"/>
            <a:ext cx="586422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CC0000"/>
              </a:buClr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0" dirty="0"/>
              <a:t>Een </a:t>
            </a:r>
            <a:r>
              <a:rPr lang="en-US" altLang="en-US" sz="2800" b="0" u="sng" dirty="0" err="1"/>
              <a:t>samenvatting</a:t>
            </a:r>
            <a:r>
              <a:rPr lang="en-US" altLang="en-US" sz="2800" b="0" u="sng" dirty="0"/>
              <a:t> </a:t>
            </a:r>
            <a:r>
              <a:rPr lang="en-US" altLang="en-US" sz="2800" b="0" dirty="0"/>
              <a:t>van 3 tot 4 </a:t>
            </a:r>
            <a:r>
              <a:rPr lang="en-US" altLang="en-US" sz="2800" b="0" dirty="0" err="1"/>
              <a:t>zinnen</a:t>
            </a:r>
            <a:r>
              <a:rPr lang="en-US" altLang="en-US" sz="2800" b="0" dirty="0"/>
              <a:t> </a:t>
            </a:r>
            <a:r>
              <a:rPr lang="en-US" altLang="en-US" sz="2800" b="0" dirty="0" err="1"/>
              <a:t>onderaan</a:t>
            </a:r>
            <a:r>
              <a:rPr lang="en-US" altLang="en-US" sz="2800" b="0" dirty="0"/>
              <a:t> de </a:t>
            </a:r>
            <a:r>
              <a:rPr lang="en-US" altLang="en-US" sz="2800" b="0" dirty="0" err="1">
                <a:solidFill>
                  <a:srgbClr val="FF0000"/>
                </a:solidFill>
              </a:rPr>
              <a:t>laatste</a:t>
            </a:r>
            <a:r>
              <a:rPr lang="en-US" altLang="en-US" sz="2800" b="0" dirty="0">
                <a:solidFill>
                  <a:srgbClr val="FF0000"/>
                </a:solidFill>
              </a:rPr>
              <a:t> </a:t>
            </a:r>
            <a:r>
              <a:rPr lang="en-US" altLang="en-US" sz="2800" b="0" dirty="0" err="1">
                <a:solidFill>
                  <a:srgbClr val="FF0000"/>
                </a:solidFill>
              </a:rPr>
              <a:t>pagina</a:t>
            </a:r>
            <a:r>
              <a:rPr lang="en-US" altLang="en-US" sz="2800" b="0" dirty="0">
                <a:solidFill>
                  <a:srgbClr val="FF0000"/>
                </a:solidFill>
              </a:rPr>
              <a:t> </a:t>
            </a:r>
            <a:r>
              <a:rPr lang="en-US" altLang="en-US" sz="2800" b="0" dirty="0"/>
              <a:t>van de </a:t>
            </a:r>
            <a:r>
              <a:rPr lang="en-US" altLang="en-US" sz="2800" b="0" dirty="0" err="1"/>
              <a:t>aantekeningen</a:t>
            </a:r>
            <a:r>
              <a:rPr lang="en-US" altLang="en-US" sz="2800" b="0" dirty="0"/>
              <a:t> van de </a:t>
            </a:r>
            <a:r>
              <a:rPr lang="en-US" altLang="en-US" sz="2800" b="0" dirty="0" err="1"/>
              <a:t>dag</a:t>
            </a:r>
            <a:endParaRPr lang="en-US" altLang="en-US" sz="2800" b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AEE42BF-4567-4FFC-17ED-F5FE1FB5D6C2}"/>
              </a:ext>
            </a:extLst>
          </p:cNvPr>
          <p:cNvCxnSpPr/>
          <p:nvPr/>
        </p:nvCxnSpPr>
        <p:spPr>
          <a:xfrm>
            <a:off x="2390899" y="1570512"/>
            <a:ext cx="798021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74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autoUpdateAnimBg="0"/>
      <p:bldP spid="5" grpId="0" autoUpdateAnimBg="0"/>
      <p:bldP spid="6" grpId="0" autoUpdateAnimBg="0"/>
      <p:bldP spid="7" grpId="0" animBg="1"/>
      <p:bldP spid="8" grpId="0" autoUpdateAnimBg="0"/>
      <p:bldP spid="1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BF26D-1D69-9FC2-60B2-1777301038DD}"/>
              </a:ext>
            </a:extLst>
          </p:cNvPr>
          <p:cNvSpPr txBox="1">
            <a:spLocks/>
          </p:cNvSpPr>
          <p:nvPr/>
        </p:nvSpPr>
        <p:spPr>
          <a:xfrm>
            <a:off x="1310400" y="487034"/>
            <a:ext cx="10454399" cy="6768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800"/>
              <a:t>Onderwerp: </a:t>
            </a:r>
            <a:r>
              <a:rPr lang="nl-NL" sz="2000"/>
              <a:t>Waarom Cornell aantekeningen maken?	</a:t>
            </a:r>
            <a:r>
              <a:rPr lang="nl-NL" sz="1800"/>
              <a:t>		Datum: 24/05/2026 </a:t>
            </a:r>
            <a:endParaRPr lang="nl-NL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61EB2-C2FB-1D61-F8C9-7D54465C53C6}"/>
              </a:ext>
            </a:extLst>
          </p:cNvPr>
          <p:cNvSpPr txBox="1">
            <a:spLocks/>
          </p:cNvSpPr>
          <p:nvPr/>
        </p:nvSpPr>
        <p:spPr>
          <a:xfrm>
            <a:off x="1310401" y="1166157"/>
            <a:ext cx="2838270" cy="53413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nl-NL" sz="2400" b="1"/>
              <a:t>Proces (output)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nl-NL" sz="240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nl-NL"/>
              <a:t>Hoe kunnen Cornell notities mij helpen ideeën te ordenen?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nl-NL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nl-NL"/>
              <a:t>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nl-NL"/>
              <a:t>Welke kant voor het diagram?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nl-NL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nl-NL"/>
              <a:t>Waarom conceptmaps gebruiken?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nl-NL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nl-NL"/>
              <a:t>Wat zijn de voordelen voor mij?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nl-NL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nl-NL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D592F1B-03CA-3E3A-41C5-B0DA19EDC8F2}"/>
              </a:ext>
            </a:extLst>
          </p:cNvPr>
          <p:cNvSpPr txBox="1">
            <a:spLocks/>
          </p:cNvSpPr>
          <p:nvPr/>
        </p:nvSpPr>
        <p:spPr>
          <a:xfrm>
            <a:off x="4148670" y="1163838"/>
            <a:ext cx="7616130" cy="5394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/>
              <a:buNone/>
            </a:pPr>
            <a:r>
              <a:rPr lang="nl-NL" sz="2400" b="1" dirty="0"/>
              <a:t>Hoofdideeën (Input)</a:t>
            </a:r>
          </a:p>
          <a:p>
            <a:pPr marL="0" indent="0">
              <a:spcBef>
                <a:spcPts val="0"/>
              </a:spcBef>
              <a:buFont typeface="Arial"/>
              <a:buNone/>
            </a:pPr>
            <a:endParaRPr lang="nl-NL" sz="2000" dirty="0"/>
          </a:p>
          <a:p>
            <a:pPr marL="0" indent="0">
              <a:spcBef>
                <a:spcPts val="0"/>
              </a:spcBef>
              <a:buFont typeface="Arial"/>
              <a:buNone/>
            </a:pPr>
            <a:endParaRPr lang="nl-NL" sz="1600" dirty="0"/>
          </a:p>
          <a:p>
            <a:pPr marL="0" indent="0">
              <a:spcBef>
                <a:spcPts val="0"/>
              </a:spcBef>
              <a:buFont typeface="Arial"/>
              <a:buNone/>
            </a:pPr>
            <a:endParaRPr lang="nl-NL" sz="1600" dirty="0"/>
          </a:p>
          <a:p>
            <a:pPr marL="0" indent="0">
              <a:spcBef>
                <a:spcPts val="0"/>
              </a:spcBef>
              <a:buFont typeface="Arial"/>
              <a:buNone/>
            </a:pPr>
            <a:endParaRPr lang="nl-NL" sz="2600" dirty="0"/>
          </a:p>
          <a:p>
            <a:pPr marL="0" indent="0">
              <a:spcBef>
                <a:spcPts val="0"/>
              </a:spcBef>
              <a:buFont typeface="Arial"/>
              <a:buNone/>
            </a:pPr>
            <a:endParaRPr lang="nl-NL" sz="2600" dirty="0"/>
          </a:p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nl-NL" sz="2600" dirty="0"/>
              <a:t>Kan worden gebruikt om een hoofdstuk of college schematisch weer te geven</a:t>
            </a:r>
          </a:p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nl-NL" sz="2600" dirty="0"/>
              <a:t>Geordend op hoofdideeën en details.</a:t>
            </a:r>
          </a:p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nl-NL" sz="2600" dirty="0"/>
              <a:t>Kan zo gedetailleerd zijn als nodig.</a:t>
            </a:r>
          </a:p>
          <a:p>
            <a:pPr marL="0" indent="0">
              <a:buFont typeface="Arial"/>
              <a:buNone/>
            </a:pPr>
            <a:r>
              <a:rPr lang="nl-NL" sz="2600" dirty="0"/>
              <a:t>Maak opeenvolgend aantekeningen zoals ze door de docent of in de tekst op een geordende manier worden aangeboden.</a:t>
            </a:r>
          </a:p>
          <a:p>
            <a:pPr marL="0" indent="0">
              <a:buFont typeface="Arial"/>
              <a:buNone/>
            </a:pPr>
            <a:r>
              <a:rPr lang="nl-NL" sz="2600" dirty="0"/>
              <a:t>Schrijf na de les een samenvatting van wat je hebt geleerd om het begrip te verduidelijken, het leren te versterken en het onthouden te bevorderen.</a:t>
            </a:r>
          </a:p>
          <a:p>
            <a:pPr marL="0" indent="0">
              <a:buFont typeface="Arial"/>
              <a:buNone/>
            </a:pPr>
            <a:endParaRPr lang="nl-NL" sz="2600" dirty="0"/>
          </a:p>
          <a:p>
            <a:pPr marL="0" indent="0">
              <a:buFont typeface="Arial"/>
              <a:buNone/>
            </a:pPr>
            <a:r>
              <a:rPr lang="nl-NL" sz="2600" dirty="0"/>
              <a:t>Kan worden gebruikt als studiemiddel:</a:t>
            </a:r>
          </a:p>
          <a:p>
            <a:pPr>
              <a:buFont typeface="+mj-lt"/>
              <a:buAutoNum type="arabicPeriod"/>
            </a:pPr>
            <a:r>
              <a:rPr lang="nl-NL" sz="2600" dirty="0"/>
              <a:t>Definieer termen of leg concepten uit die aan de</a:t>
            </a:r>
            <a:r>
              <a:rPr lang="nl-NL" sz="2600" b="1" dirty="0"/>
              <a:t> linkerkant </a:t>
            </a:r>
            <a:r>
              <a:rPr lang="nl-NL" sz="2600" dirty="0"/>
              <a:t>staan.</a:t>
            </a:r>
          </a:p>
          <a:p>
            <a:pPr>
              <a:buFont typeface="+mj-lt"/>
              <a:buAutoNum type="arabicPeriod"/>
            </a:pPr>
            <a:r>
              <a:rPr lang="nl-NL" sz="2600" dirty="0"/>
              <a:t>Identificeer de concepten of termen aan de </a:t>
            </a:r>
            <a:r>
              <a:rPr lang="nl-NL" sz="2600" b="1" dirty="0"/>
              <a:t>rechterkant.</a:t>
            </a:r>
          </a:p>
          <a:p>
            <a:pPr marL="0" indent="0">
              <a:buNone/>
            </a:pPr>
            <a:endParaRPr lang="nl-NL" sz="2600" dirty="0"/>
          </a:p>
          <a:p>
            <a:pPr marL="0" indent="0">
              <a:buNone/>
            </a:pPr>
            <a:r>
              <a:rPr lang="nl-NL" sz="2600" dirty="0"/>
              <a:t>Kan worden gebruikt om een “overzicht van het geheel” van het hoofdstuk of college te geven.</a:t>
            </a:r>
          </a:p>
          <a:p>
            <a:pPr marL="0" indent="0">
              <a:buNone/>
            </a:pPr>
            <a:r>
              <a:rPr lang="nl-NL" sz="2600" dirty="0"/>
              <a:t>Geordend op hoofdideeën en sub onderwerpen.</a:t>
            </a:r>
          </a:p>
          <a:p>
            <a:pPr marL="0" indent="0">
              <a:buNone/>
            </a:pPr>
            <a:r>
              <a:rPr lang="nl-NL" sz="2600" dirty="0"/>
              <a:t>Beperkt in hoeveel detail je kunt weergeven</a:t>
            </a:r>
          </a:p>
          <a:p>
            <a:pPr marL="0" indent="0">
              <a:buNone/>
            </a:pPr>
            <a:r>
              <a:rPr lang="nl-NL" sz="2600" dirty="0"/>
              <a:t>Tegelijkertijd kun je deze methode gebruiken bij docenten die van het ene onderwerp naar het andere springen </a:t>
            </a:r>
          </a:p>
          <a:p>
            <a:pPr marL="0" indent="0">
              <a:buNone/>
            </a:pPr>
            <a:r>
              <a:rPr lang="nl-NL" sz="2600" dirty="0"/>
              <a:t>Na de les kun je vragen toevoegen aan de linkerkant.</a:t>
            </a:r>
          </a:p>
          <a:p>
            <a:pPr marL="0" indent="0">
              <a:buNone/>
            </a:pPr>
            <a:r>
              <a:rPr lang="nl-NL" sz="2600" dirty="0"/>
              <a:t>Kan worden gebruikt als studiemiddel om snel overzicht te krijgen en te bepalen of je meer informatie nodig hebt of je studie op een specifiek onderwerp moet richten.</a:t>
            </a:r>
          </a:p>
          <a:p>
            <a:pPr marL="0" indent="0">
              <a:buFont typeface="Arial"/>
              <a:buNone/>
            </a:pPr>
            <a:endParaRPr lang="nl-NL" sz="1600" dirty="0"/>
          </a:p>
          <a:p>
            <a:pPr marL="0" indent="0">
              <a:buFont typeface="Arial"/>
              <a:buNone/>
            </a:pPr>
            <a:r>
              <a:rPr lang="nl-NL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5107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4580-439B-D24C-E3C6-181C2A95F836}"/>
              </a:ext>
            </a:extLst>
          </p:cNvPr>
          <p:cNvSpPr txBox="1">
            <a:spLocks/>
          </p:cNvSpPr>
          <p:nvPr/>
        </p:nvSpPr>
        <p:spPr>
          <a:xfrm>
            <a:off x="936000" y="379034"/>
            <a:ext cx="10951200" cy="6768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800"/>
              <a:t>Onderwerp: </a:t>
            </a:r>
            <a:r>
              <a:rPr lang="nl-NL" sz="2000"/>
              <a:t>Waarom Cornell aantekeningen maken?	</a:t>
            </a:r>
            <a:r>
              <a:rPr lang="nl-NL" sz="1800"/>
              <a:t>		Datum: 24/05/2026 </a:t>
            </a:r>
            <a:endParaRPr lang="nl-NL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B4BB5-25E5-39FC-6814-CBDBA9CFA3B5}"/>
              </a:ext>
            </a:extLst>
          </p:cNvPr>
          <p:cNvSpPr txBox="1">
            <a:spLocks/>
          </p:cNvSpPr>
          <p:nvPr/>
        </p:nvSpPr>
        <p:spPr>
          <a:xfrm>
            <a:off x="936000" y="1058157"/>
            <a:ext cx="10951200" cy="213864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nl-NL" sz="2400" b="1" dirty="0"/>
              <a:t>Samenvatting: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nl-NL" dirty="0"/>
              <a:t>Er zijn een paar manieren waarop je aantekeningen kunt maken. De </a:t>
            </a:r>
            <a:r>
              <a:rPr lang="nl-NL" dirty="0" err="1"/>
              <a:t>Cornell</a:t>
            </a:r>
            <a:r>
              <a:rPr lang="nl-NL" dirty="0"/>
              <a:t>-methode werkt het best wanneer de informatie op een opeenvolgend en ordelijke manier wordt aangeboden en maakt meer details mogelijk. De methode van het semantisch web/conceptmap werkt het best voor docenten die van het ene onderwerp naar het andere springen en geeft een “groot geheel”-overzicht wanneer je lesmateriaal vooraf bekijkt of je voorbereidt op een toets.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nl-NL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6636E4-3E85-8AFD-74F4-D91C8A39B8CE}"/>
              </a:ext>
            </a:extLst>
          </p:cNvPr>
          <p:cNvSpPr txBox="1">
            <a:spLocks/>
          </p:cNvSpPr>
          <p:nvPr/>
        </p:nvSpPr>
        <p:spPr>
          <a:xfrm>
            <a:off x="2102399" y="3324843"/>
            <a:ext cx="8006401" cy="24462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800" dirty="0"/>
              <a:t>Samenvatting wordt toegevoegd aan het </a:t>
            </a:r>
            <a:r>
              <a:rPr lang="nl-NL" sz="1800" b="1" dirty="0"/>
              <a:t>einde van ALLE aantekeningenpagina’s </a:t>
            </a:r>
            <a:r>
              <a:rPr lang="nl-NL" sz="1800" dirty="0"/>
              <a:t>over het onderwerp (niet aan het einde van elke pagina)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800" dirty="0"/>
              <a:t>De samenvatting wordt toegevoegd </a:t>
            </a:r>
            <a:r>
              <a:rPr lang="nl-NL" sz="1800" b="1" dirty="0"/>
              <a:t>NADAT</a:t>
            </a:r>
            <a:r>
              <a:rPr lang="nl-NL" sz="1800" dirty="0"/>
              <a:t> de vragen zijn afgerond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sz="1800" dirty="0"/>
              <a:t>De samenvatting </a:t>
            </a:r>
            <a:r>
              <a:rPr lang="nl-NL" sz="1800" b="1" dirty="0"/>
              <a:t>moet antwoord geven op het probleem </a:t>
            </a:r>
            <a:r>
              <a:rPr lang="nl-NL" sz="1800" dirty="0"/>
              <a:t>dat in het onderwerp is geformuleerd. </a:t>
            </a:r>
          </a:p>
        </p:txBody>
      </p:sp>
    </p:spTree>
    <p:extLst>
      <p:ext uri="{BB962C8B-B14F-4D97-AF65-F5344CB8AC3E}">
        <p14:creationId xmlns:p14="http://schemas.microsoft.com/office/powerpoint/2010/main" val="3207664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Stap 1: Aantekeningen maken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Schrijf tijdens de les belangrijke informatie op</a:t>
            </a:r>
          </a:p>
          <a:p>
            <a:r>
              <a:t>Gebruik steekwoorden en korte zinnen</a:t>
            </a:r>
          </a:p>
          <a:p>
            <a:r>
              <a:t>Laat ruimte open voor aanvullingen</a:t>
            </a:r>
          </a:p>
          <a:p>
            <a:r>
              <a:t>Focus op hoofdideeën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vA | HBO-ICT">
  <a:themeElements>
    <a:clrScheme name="HvA HBO-ICT">
      <a:dk1>
        <a:srgbClr val="0F00AF"/>
      </a:dk1>
      <a:lt1>
        <a:srgbClr val="FFFFFF"/>
      </a:lt1>
      <a:dk2>
        <a:srgbClr val="FF003C"/>
      </a:dk2>
      <a:lt2>
        <a:srgbClr val="FEFFFE"/>
      </a:lt2>
      <a:accent1>
        <a:srgbClr val="000000"/>
      </a:accent1>
      <a:accent2>
        <a:srgbClr val="0000FF"/>
      </a:accent2>
      <a:accent3>
        <a:srgbClr val="8500E9"/>
      </a:accent3>
      <a:accent4>
        <a:srgbClr val="00FFFF"/>
      </a:accent4>
      <a:accent5>
        <a:srgbClr val="FFFF00"/>
      </a:accent5>
      <a:accent6>
        <a:srgbClr val="FE003B"/>
      </a:accent6>
      <a:hlink>
        <a:srgbClr val="0000FF"/>
      </a:hlink>
      <a:folHlink>
        <a:srgbClr val="00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7C199AF7-49C4-9E4F-9419-7324361B7DFC}" vid="{8DD90311-209D-3148-9122-1B77DC126A04}"/>
    </a:ext>
  </a:extLst>
</a:theme>
</file>

<file path=ppt/theme/theme2.xml><?xml version="1.0" encoding="utf-8"?>
<a:theme xmlns:a="http://schemas.openxmlformats.org/drawingml/2006/main" name="1_HvA | HBO-ICT">
  <a:themeElements>
    <a:clrScheme name="HvA HBO-ICT">
      <a:dk1>
        <a:srgbClr val="0F00AF"/>
      </a:dk1>
      <a:lt1>
        <a:srgbClr val="FFFFFF"/>
      </a:lt1>
      <a:dk2>
        <a:srgbClr val="FF003C"/>
      </a:dk2>
      <a:lt2>
        <a:srgbClr val="FEFFFE"/>
      </a:lt2>
      <a:accent1>
        <a:srgbClr val="000000"/>
      </a:accent1>
      <a:accent2>
        <a:srgbClr val="0000FF"/>
      </a:accent2>
      <a:accent3>
        <a:srgbClr val="8500E9"/>
      </a:accent3>
      <a:accent4>
        <a:srgbClr val="00FFFF"/>
      </a:accent4>
      <a:accent5>
        <a:srgbClr val="FFFF00"/>
      </a:accent5>
      <a:accent6>
        <a:srgbClr val="FE003B"/>
      </a:accent6>
      <a:hlink>
        <a:srgbClr val="0000FF"/>
      </a:hlink>
      <a:folHlink>
        <a:srgbClr val="00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7C199AF7-49C4-9E4F-9419-7324361B7DFC}" vid="{912A57B8-7F13-5A45-9B60-51DE07F1492C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7F82F2A7AF34185182A75FCCE68D3" ma:contentTypeVersion="18" ma:contentTypeDescription="Een nieuw document maken." ma:contentTypeScope="" ma:versionID="d6a1ee3eb1cc88db934e96d74719c537">
  <xsd:schema xmlns:xsd="http://www.w3.org/2001/XMLSchema" xmlns:xs="http://www.w3.org/2001/XMLSchema" xmlns:p="http://schemas.microsoft.com/office/2006/metadata/properties" xmlns:ns2="93717c6c-c681-4d45-8a82-09dd9baefbc0" xmlns:ns3="273e6b89-1472-46bb-889b-efa6ed016eea" targetNamespace="http://schemas.microsoft.com/office/2006/metadata/properties" ma:root="true" ma:fieldsID="9cb68619dd269f2be2a1d36c0d6db7ba" ns2:_="" ns3:_="">
    <xsd:import namespace="93717c6c-c681-4d45-8a82-09dd9baefbc0"/>
    <xsd:import namespace="273e6b89-1472-46bb-889b-efa6ed016ee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717c6c-c681-4d45-8a82-09dd9baefbc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f536fc6-352f-4f41-9867-f5d64b10659f}" ma:internalName="TaxCatchAll" ma:showField="CatchAllData" ma:web="93717c6c-c681-4d45-8a82-09dd9baefb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3e6b89-1472-46bb-889b-efa6ed016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32d39682-ccf7-48d8-962f-2ca2d3d56b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717c6c-c681-4d45-8a82-09dd9baefbc0" xsi:nil="true"/>
    <lcf76f155ced4ddcb4097134ff3c332f xmlns="273e6b89-1472-46bb-889b-efa6ed016ee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CADA8ED-D0FE-4643-88FE-10BCA3A10F86}"/>
</file>

<file path=customXml/itemProps2.xml><?xml version="1.0" encoding="utf-8"?>
<ds:datastoreItem xmlns:ds="http://schemas.openxmlformats.org/officeDocument/2006/customXml" ds:itemID="{ED4B06BA-D2E6-4F5C-91A4-C6C9C1E12C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192C22-CAC1-4DCD-B427-8521D6EC8381}"/>
</file>

<file path=docProps/app.xml><?xml version="1.0" encoding="utf-8"?>
<Properties xmlns="http://schemas.openxmlformats.org/officeDocument/2006/extended-properties" xmlns:vt="http://schemas.openxmlformats.org/officeDocument/2006/docPropsVTypes">
  <Template>HvA | HBO-ICT</Template>
  <TotalTime>19</TotalTime>
  <Words>703</Words>
  <Application>Microsoft Macintosh PowerPoint</Application>
  <PresentationFormat>Widescreen</PresentationFormat>
  <Paragraphs>116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HvA | HBO-ICT</vt:lpstr>
      <vt:lpstr>1_HvA | HBO-ICT</vt:lpstr>
      <vt:lpstr>Samenvatten volgens de Cornell-methode</vt:lpstr>
      <vt:lpstr>Cornell-methode</vt:lpstr>
      <vt:lpstr>Wat is de Cornell-methode?</vt:lpstr>
      <vt:lpstr>Waarom de Cornell-methode gebruiken?</vt:lpstr>
      <vt:lpstr>Indeling van het Cornell-blad</vt:lpstr>
      <vt:lpstr>PowerPoint Presentation</vt:lpstr>
      <vt:lpstr>PowerPoint Presentation</vt:lpstr>
      <vt:lpstr>PowerPoint Presentation</vt:lpstr>
      <vt:lpstr>Stap 1: Aantekeningen maken</vt:lpstr>
      <vt:lpstr>Stap 2: Kernwoorden en vragen toevoegen</vt:lpstr>
      <vt:lpstr>Stap 3: Samenvatten</vt:lpstr>
      <vt:lpstr>Actief leren met Cornell</vt:lpstr>
      <vt:lpstr>Veelgemaakte fouten</vt:lpstr>
      <vt:lpstr>Digitale toepassingen</vt:lpstr>
      <vt:lpstr>Oefening voor studenten</vt:lpstr>
      <vt:lpstr>Samenvatting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Hein Eggers</dc:creator>
  <cp:lastModifiedBy>Jan Hein Eggers</cp:lastModifiedBy>
  <cp:revision>1</cp:revision>
  <dcterms:created xsi:type="dcterms:W3CDTF">2026-05-27T14:32:13Z</dcterms:created>
  <dcterms:modified xsi:type="dcterms:W3CDTF">2026-05-27T14:51:15Z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0x0101005D17F82F2A7AF34185182A75FCCE68D3</vt:lpwstr>
  </property>
</Properties>
</file>